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5" r:id="rId2"/>
    <p:sldId id="357" r:id="rId3"/>
    <p:sldId id="361" r:id="rId4"/>
    <p:sldId id="358" r:id="rId5"/>
    <p:sldId id="359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EB120-751B-4713-8E6E-C12E5DF02D2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6B68-8837-47DD-A4CD-D18073815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AE5B27-BBF9-4DED-8E18-840A5D08B05E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A6CE-4C09-4BB6-A0C8-E404143AE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87AF2-161D-4122-869E-8AE6276B9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F657C-F181-4E80-ABA3-EEF7677C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0A0E2-F2D7-43F0-ADEA-190710E2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4533B-7A8A-409F-BCAE-7F5D0C49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2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4771-2F82-4243-AA77-0CC87510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5947-EA72-46AE-8113-0AC98913E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A03E5-6A0A-443C-8ED4-F700DBA6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CF188-8374-4FCF-A02F-03688B9D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D7F24-AD06-48B1-80B7-CD8419E0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8EF38-482B-44B7-B061-18510C714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B6C1-4040-4C83-BA79-5A6C64B7B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AF20C-DE99-4B18-8167-6941ECF0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D2DD5-99C6-4BC3-BF64-195D8176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3AF9B-86C8-4E1B-A532-44A2DB74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3AEA-4BC3-4AF4-A78A-D8308F8D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1442-DF8F-4628-9DE2-7606AA680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CD099-6DC7-49B8-8A5B-9F97D304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84CF3-0C8F-452D-8327-BC679955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5192-7853-4F50-9EF1-4EF5C3F8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DFEF-3783-4333-A17C-D149FCEC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9C983-5E00-4DDF-A6DC-9B4BF3039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AC94F-C2A1-4F56-93AE-03F154C03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DECD6-47C3-4167-8EBB-3DA6F7A1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005AF-7B33-4B90-99A2-911702E6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6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7AA7-50DB-47A8-A49F-D7DBED0D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DAAB-A3EC-492A-BC1A-B4389CD47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245BC-9F1D-46C2-8C3B-C944076F4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D918E-55A0-4C65-9976-C14D9D84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1A61F-6CE7-4E26-A401-04C9CAF4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61A7-1C16-4E4F-852F-641A8013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2D56-8EE7-43D6-B830-5BAA372C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2E145-FCCE-41EA-95B9-3CDF8706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45BA2-7553-4142-838B-4501DAF3C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44E96-1F95-42BD-8D69-8FE9F37E0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4F161-E349-452C-9F3F-1EEC5EEFD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B36452-31F7-4CA8-A72C-79A7C8C1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0F08D-A742-4F5A-94ED-6622CE78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27C7BB-EA8E-4798-8C01-84CB30CB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4EE37-8816-4851-A851-BE6D83B7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390FA-959E-4803-B0DB-C5F03124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57022-DCBE-4D1B-80C6-E726F1C0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6077A-C499-47CD-A7D5-E3643601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7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49728A-C561-4A47-A579-521B9EC9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E8D794-E995-4610-BAC8-B25E1D9E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CAE30-F49F-4D05-8B14-C88A8106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5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771C-21BE-4DA9-8CAE-103F7A90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2B5F8-F15A-497A-84BE-FA8AF806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9DEFE-5CBA-48C8-BA1E-1C7DC9D5F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5B6D1-67B7-4B6F-8525-42DB329F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E7CD6-6931-4845-B5D6-E78AF280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F3664-44C1-4FAF-BA49-63B39BDA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A481-DC9F-4FE3-9853-8C2A57A3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CC7A5-24E8-482C-9E6E-419B92AF1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642A3-03CB-43C2-8AC7-CB8B339F9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CD289-5160-4328-BC95-BA128640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A8EA9-CBC0-4C83-A229-EDED7117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7856F-D02F-4EBC-8CFF-03E682AE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B7E9B-52D5-43C5-9FA5-3914B1D69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99A01-04D7-4D24-9FA3-8FCBBB8A9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FC81-C5B7-42CE-BB64-CCFD60F5E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9B5E-2D74-4DC7-97B4-FB2B0C6EC1B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95795-51A5-48FC-BD5C-0DD0DC73F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97C05-1552-48CB-875B-AEB38C60C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C9AC-FFF8-405A-B502-4E044C0D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78900" y="5692775"/>
            <a:ext cx="1689100" cy="4826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endParaRPr lang="en-US" altLang="en-US" sz="1400" dirty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1400" dirty="0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06600" y="4914900"/>
            <a:ext cx="8420100" cy="19416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DOAS Insurance Service Office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(ISO)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Building Classifications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1268" name="Picture 7" descr="C:\Users\clawrenc\AppData\Local\Temp\_TS7732.tmp\_TS5.tmp\DSC013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4" y="2160588"/>
            <a:ext cx="2935287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C:\Users\clawrenc\AppData\Local\Temp\_TS7732.tmp\_TS6.tmp\DSC012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1244601"/>
            <a:ext cx="278923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 descr="C:\Users\clawrenc\Pictures\9 6 2013\DSC058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3713164"/>
            <a:ext cx="54594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2" descr="C:\Users\clawrenc\Pictures\2013-08-23 pics 8 22 2013\pics 8 22 2013 0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4" y="3778251"/>
            <a:ext cx="293528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3" descr="C:\Users\clawrenc\Pictures\2009 pictures\3-25-2009\DSC0040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2855913"/>
            <a:ext cx="2670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4" descr="C:\Users\clawrenc\Pictures\2009 pictures\5 4 2009\5 4 2009 02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4" y="912814"/>
            <a:ext cx="29352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5" descr="C:\Users\clawrenc\Pictures\2009 pictures\5 13 2009\5 13 2009 07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1" y="1244601"/>
            <a:ext cx="2670175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637628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093914" y="1674814"/>
            <a:ext cx="4098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</a:rPr>
              <a:t>Masonry Non-Combustible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905001"/>
            <a:ext cx="35433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/>
          <p:nvPr/>
        </p:nvSpPr>
        <p:spPr bwMode="auto">
          <a:xfrm>
            <a:off x="2093913" y="3225800"/>
            <a:ext cx="3162300" cy="1511300"/>
          </a:xfrm>
          <a:prstGeom prst="wedgeRectCallout">
            <a:avLst>
              <a:gd name="adj1" fmla="val 135109"/>
              <a:gd name="adj2" fmla="val -9313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Metal roof support and </a:t>
            </a: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metal roof in this case, </a:t>
            </a: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with masonry walls.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286125" y="5353051"/>
            <a:ext cx="2808288" cy="828675"/>
          </a:xfrm>
          <a:prstGeom prst="wedgeRectCallout">
            <a:avLst>
              <a:gd name="adj1" fmla="val 145448"/>
              <a:gd name="adj2" fmla="val -112202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Masonry walls.</a:t>
            </a:r>
          </a:p>
        </p:txBody>
      </p:sp>
    </p:spTree>
    <p:extLst>
      <p:ext uri="{BB962C8B-B14F-4D97-AF65-F5344CB8AC3E}">
        <p14:creationId xmlns:p14="http://schemas.microsoft.com/office/powerpoint/2010/main" val="2016765194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885951" y="1717676"/>
            <a:ext cx="59531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marL="342900" indent="-342900">
              <a:buFontTx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Buildings with exterior walls, floors, and roofs of masonry materials between four and eight inches thick; or  </a:t>
            </a:r>
          </a:p>
          <a:p>
            <a:pPr marL="342900" indent="-342900">
              <a:buFontTx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Fire-resistive materials with a fire-resistance rating less than two hours but not less than one hour.  </a:t>
            </a:r>
          </a:p>
          <a:p>
            <a:pPr marL="342900" indent="-342900"/>
            <a:r>
              <a:rPr lang="en-US" altLang="en-US" b="0" dirty="0">
                <a:solidFill>
                  <a:schemeClr val="tx1"/>
                </a:solidFill>
              </a:rPr>
              <a:t>The exterior bearing walls and load-bearing portions of the exterior walls must be of non-combustible materials or of masonry, but exterior nonbearing walls and wall panels may be slow-burning, combustible, or with no fire-resistance rating.</a:t>
            </a:r>
            <a:r>
              <a:rPr lang="en-US" alt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765301" y="1244601"/>
            <a:ext cx="4119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0" dirty="0">
                <a:solidFill>
                  <a:schemeClr val="tx1"/>
                </a:solidFill>
                <a:latin typeface="Arial Black" pitchFamily="34" charset="0"/>
              </a:rPr>
              <a:t> Modified Fire Resistive</a:t>
            </a:r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1474789"/>
            <a:ext cx="267335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6" y="3971925"/>
            <a:ext cx="27717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199503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816101" y="1400176"/>
            <a:ext cx="4017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0" dirty="0">
                <a:solidFill>
                  <a:schemeClr val="tx1"/>
                </a:solidFill>
                <a:latin typeface="Arial Black" pitchFamily="34" charset="0"/>
              </a:rPr>
              <a:t>Modified Fire Resistive</a:t>
            </a: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9" y="2332039"/>
            <a:ext cx="43592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ular Callout 4"/>
          <p:cNvSpPr>
            <a:spLocks noChangeArrowheads="1"/>
          </p:cNvSpPr>
          <p:nvPr/>
        </p:nvSpPr>
        <p:spPr bwMode="auto">
          <a:xfrm>
            <a:off x="2338388" y="3078163"/>
            <a:ext cx="2597150" cy="1847850"/>
          </a:xfrm>
          <a:prstGeom prst="wedgeRectCallout">
            <a:avLst>
              <a:gd name="adj1" fmla="val 175514"/>
              <a:gd name="adj2" fmla="val -24185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/>
              <a:t>Building is supported </a:t>
            </a:r>
          </a:p>
          <a:p>
            <a:pPr algn="ctr" eaLnBrk="1" hangingPunct="1"/>
            <a:r>
              <a:rPr lang="en-US" altLang="en-US" b="1" dirty="0"/>
              <a:t>by steel frame. </a:t>
            </a:r>
          </a:p>
          <a:p>
            <a:pPr algn="ctr" eaLnBrk="1" hangingPunct="1"/>
            <a:r>
              <a:rPr lang="en-US" altLang="en-US" b="1" dirty="0"/>
              <a:t>To get Modified </a:t>
            </a:r>
          </a:p>
          <a:p>
            <a:pPr algn="ctr" eaLnBrk="1" hangingPunct="1"/>
            <a:r>
              <a:rPr lang="en-US" altLang="en-US" b="1" dirty="0"/>
              <a:t>Fire Resistive class</a:t>
            </a:r>
          </a:p>
          <a:p>
            <a:pPr algn="ctr" eaLnBrk="1" hangingPunct="1"/>
            <a:r>
              <a:rPr lang="en-US" altLang="en-US" b="1" dirty="0"/>
              <a:t>metal frame must </a:t>
            </a:r>
          </a:p>
          <a:p>
            <a:pPr algn="ctr" eaLnBrk="1" hangingPunct="1"/>
            <a:r>
              <a:rPr lang="en-US" altLang="en-US" b="1" dirty="0"/>
              <a:t>be protected.</a:t>
            </a:r>
          </a:p>
        </p:txBody>
      </p:sp>
    </p:spTree>
    <p:extLst>
      <p:ext uri="{BB962C8B-B14F-4D97-AF65-F5344CB8AC3E}">
        <p14:creationId xmlns:p14="http://schemas.microsoft.com/office/powerpoint/2010/main" val="2037783692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816101" y="1400176"/>
            <a:ext cx="4017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0" dirty="0">
                <a:solidFill>
                  <a:schemeClr val="tx1"/>
                </a:solidFill>
                <a:latin typeface="Arial Black" pitchFamily="34" charset="0"/>
              </a:rPr>
              <a:t>Modified Fire Resistive</a:t>
            </a:r>
          </a:p>
        </p:txBody>
      </p:sp>
      <p:pic>
        <p:nvPicPr>
          <p:cNvPr id="245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3681413"/>
            <a:ext cx="397033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ular Callout 4"/>
          <p:cNvSpPr>
            <a:spLocks noChangeArrowheads="1"/>
          </p:cNvSpPr>
          <p:nvPr/>
        </p:nvSpPr>
        <p:spPr bwMode="auto">
          <a:xfrm>
            <a:off x="2338388" y="4233863"/>
            <a:ext cx="2597150" cy="1847850"/>
          </a:xfrm>
          <a:prstGeom prst="wedgeRectCallout">
            <a:avLst>
              <a:gd name="adj1" fmla="val 159014"/>
              <a:gd name="adj2" fmla="val -2310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/>
              <a:t>Building has a </a:t>
            </a:r>
          </a:p>
          <a:p>
            <a:pPr algn="ctr" eaLnBrk="1" hangingPunct="1"/>
            <a:r>
              <a:rPr lang="en-US" altLang="en-US" b="1" dirty="0"/>
              <a:t>metal frame roof. </a:t>
            </a:r>
          </a:p>
          <a:p>
            <a:pPr algn="ctr" eaLnBrk="1" hangingPunct="1"/>
            <a:r>
              <a:rPr lang="en-US" altLang="en-US" b="1" dirty="0"/>
              <a:t>The wood trim </a:t>
            </a:r>
          </a:p>
          <a:p>
            <a:pPr algn="ctr" eaLnBrk="1" hangingPunct="1"/>
            <a:r>
              <a:rPr lang="en-US" altLang="en-US" b="1" dirty="0"/>
              <a:t>does not provide </a:t>
            </a:r>
          </a:p>
          <a:p>
            <a:pPr algn="ctr" eaLnBrk="1" hangingPunct="1"/>
            <a:r>
              <a:rPr lang="en-US" altLang="en-US" b="1" dirty="0"/>
              <a:t>structural support.</a:t>
            </a:r>
          </a:p>
        </p:txBody>
      </p:sp>
      <p:pic>
        <p:nvPicPr>
          <p:cNvPr id="2458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6" y="1292226"/>
            <a:ext cx="3235325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ular Callout 4"/>
          <p:cNvSpPr>
            <a:spLocks noChangeArrowheads="1"/>
          </p:cNvSpPr>
          <p:nvPr/>
        </p:nvSpPr>
        <p:spPr bwMode="auto">
          <a:xfrm>
            <a:off x="2260601" y="2133600"/>
            <a:ext cx="2955925" cy="1847850"/>
          </a:xfrm>
          <a:prstGeom prst="wedgeRectCallout">
            <a:avLst>
              <a:gd name="adj1" fmla="val 175759"/>
              <a:gd name="adj2" fmla="val -34458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/>
              <a:t>Building is supported </a:t>
            </a:r>
          </a:p>
          <a:p>
            <a:pPr algn="ctr" eaLnBrk="1" hangingPunct="1"/>
            <a:r>
              <a:rPr lang="en-US" altLang="en-US" b="1" dirty="0"/>
              <a:t>by steel frame. </a:t>
            </a:r>
          </a:p>
          <a:p>
            <a:pPr algn="ctr" eaLnBrk="1" hangingPunct="1"/>
            <a:r>
              <a:rPr lang="en-US" altLang="en-US" b="1" dirty="0"/>
              <a:t>Walls will be covered </a:t>
            </a:r>
          </a:p>
          <a:p>
            <a:pPr algn="ctr" eaLnBrk="1" hangingPunct="1"/>
            <a:r>
              <a:rPr lang="en-US" altLang="en-US" b="1" dirty="0"/>
              <a:t>with brick veneer. </a:t>
            </a:r>
          </a:p>
          <a:p>
            <a:pPr algn="ctr" eaLnBrk="1" hangingPunct="1"/>
            <a:r>
              <a:rPr lang="en-US" altLang="en-US" b="1" dirty="0"/>
              <a:t>This will not change the </a:t>
            </a:r>
          </a:p>
          <a:p>
            <a:pPr algn="ctr" eaLnBrk="1" hangingPunct="1"/>
            <a:r>
              <a:rPr lang="en-US" altLang="en-US" b="1" dirty="0"/>
              <a:t>building classification. </a:t>
            </a:r>
          </a:p>
        </p:txBody>
      </p:sp>
    </p:spTree>
    <p:extLst>
      <p:ext uri="{BB962C8B-B14F-4D97-AF65-F5344CB8AC3E}">
        <p14:creationId xmlns:p14="http://schemas.microsoft.com/office/powerpoint/2010/main" val="1124458758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044700" y="2044701"/>
            <a:ext cx="48514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Walls </a:t>
            </a:r>
          </a:p>
          <a:p>
            <a:pPr eaLnBrk="1" hangingPunct="1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Solid masonry, including reinforced concrete not less than four inches thick;</a:t>
            </a:r>
          </a:p>
          <a:p>
            <a:pPr eaLnBrk="1" hangingPunct="1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Hollow masonry not less than 12 inches thick;</a:t>
            </a:r>
          </a:p>
          <a:p>
            <a:pPr eaLnBrk="1" hangingPunct="1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Hollow masonry less than 12 inches thick, but not less than eight inches thick with a listed fire-resistance rating of not less than two hours.</a:t>
            </a:r>
            <a:endParaRPr lang="en-US" altLang="en-US" sz="2000" b="0" dirty="0">
              <a:solidFill>
                <a:schemeClr val="bg1"/>
              </a:solidFill>
            </a:endParaRPr>
          </a:p>
        </p:txBody>
      </p:sp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1943100" y="1379538"/>
            <a:ext cx="2673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Arial Black" pitchFamily="34" charset="0"/>
              </a:rPr>
              <a:t>Fire Resistive</a:t>
            </a:r>
          </a:p>
        </p:txBody>
      </p:sp>
      <p:pic>
        <p:nvPicPr>
          <p:cNvPr id="2560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4" y="3898900"/>
            <a:ext cx="362267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ular Callout 4"/>
          <p:cNvSpPr>
            <a:spLocks noChangeArrowheads="1"/>
          </p:cNvSpPr>
          <p:nvPr/>
        </p:nvSpPr>
        <p:spPr bwMode="auto">
          <a:xfrm>
            <a:off x="3376613" y="5622926"/>
            <a:ext cx="2914650" cy="612775"/>
          </a:xfrm>
          <a:prstGeom prst="wedgeRectCallout">
            <a:avLst>
              <a:gd name="adj1" fmla="val 90269"/>
              <a:gd name="adj2" fmla="val -195542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Masonry supports</a:t>
            </a:r>
          </a:p>
        </p:txBody>
      </p:sp>
      <p:pic>
        <p:nvPicPr>
          <p:cNvPr id="2560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1403350"/>
            <a:ext cx="352425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ular Callout 4"/>
          <p:cNvSpPr>
            <a:spLocks noChangeArrowheads="1"/>
          </p:cNvSpPr>
          <p:nvPr/>
        </p:nvSpPr>
        <p:spPr bwMode="auto">
          <a:xfrm>
            <a:off x="8451851" y="728664"/>
            <a:ext cx="1992313" cy="612775"/>
          </a:xfrm>
          <a:prstGeom prst="wedgeRectCallout">
            <a:avLst>
              <a:gd name="adj1" fmla="val -76644"/>
              <a:gd name="adj2" fmla="val 153588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Masonry supports</a:t>
            </a:r>
          </a:p>
        </p:txBody>
      </p:sp>
    </p:spTree>
    <p:extLst>
      <p:ext uri="{BB962C8B-B14F-4D97-AF65-F5344CB8AC3E}">
        <p14:creationId xmlns:p14="http://schemas.microsoft.com/office/powerpoint/2010/main" val="2530100612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1379538"/>
            <a:ext cx="32575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854201" y="1711325"/>
            <a:ext cx="505301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chemeClr val="tx1"/>
                </a:solidFill>
              </a:rPr>
              <a:t>The exterior bearing walls and load-bearing portions of exterior walls must be of non-combustible materials or of masonry; but exterior nonbearing walls and wall panels may be slow burning, combustible, or with no fire-resistance rating. </a:t>
            </a:r>
          </a:p>
          <a:p>
            <a:pPr algn="ctr" eaLnBrk="1" hangingPunct="1"/>
            <a:r>
              <a:rPr lang="en-US" altLang="en-US" b="0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1854201" y="1249363"/>
            <a:ext cx="3832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Arial Black" pitchFamily="34" charset="0"/>
              </a:rPr>
              <a:t>Fire Resistive (cont’d)</a:t>
            </a:r>
          </a:p>
        </p:txBody>
      </p:sp>
      <p:pic>
        <p:nvPicPr>
          <p:cNvPr id="2662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6" y="3752850"/>
            <a:ext cx="3908425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4" y="3943350"/>
            <a:ext cx="3906837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1463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25663" y="1773238"/>
            <a:ext cx="8126412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Building Construction has been used as part of the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insurance rating factor for over 100 years.  </a:t>
            </a:r>
          </a:p>
          <a:p>
            <a:pPr eaLnBrk="1" hangingPunct="1"/>
            <a:endParaRPr lang="en-US" altLang="en-US" b="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ISO has developed a system of classification for buildings.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This system is made up of six categories:</a:t>
            </a:r>
          </a:p>
          <a:p>
            <a:pPr eaLnBrk="1" hangingPunct="1"/>
            <a:endParaRPr lang="en-US" altLang="en-US" b="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1 – Frame 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2 – Joisted Masonry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3 – Non-combustible 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4 – Masonry Non-combustible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5 – Modified Fire Resistive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Class 6 – Fire Resistive</a:t>
            </a:r>
          </a:p>
          <a:p>
            <a:pPr eaLnBrk="1" hangingPunct="1"/>
            <a:endParaRPr lang="en-US" altLang="en-US" b="0" dirty="0">
              <a:solidFill>
                <a:schemeClr val="tx1"/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100264" y="1276351"/>
            <a:ext cx="428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</a:rPr>
              <a:t>ISO Building 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397293414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689100" y="1246188"/>
            <a:ext cx="495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 Frame Construction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905000" y="1997076"/>
            <a:ext cx="5245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Buildings with exterior walls, floors, &amp; roofs of combustible construction; or buildings with exterior walls of non-combustible or slow-burning construction with combustible floors and roofs.</a:t>
            </a:r>
          </a:p>
          <a:p>
            <a:pPr eaLnBrk="1" hangingPunct="1"/>
            <a:endParaRPr lang="en-US" altLang="en-US" b="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Frame buildings generally have roofs, floors, and supports of combustible material; usually wood, and combustible interior walls.</a:t>
            </a:r>
          </a:p>
          <a:p>
            <a:pPr eaLnBrk="1" hangingPunct="1"/>
            <a:endParaRPr lang="en-US" altLang="en-US" b="0" dirty="0">
              <a:solidFill>
                <a:schemeClr val="tx1"/>
              </a:solidFill>
            </a:endParaRPr>
          </a:p>
        </p:txBody>
      </p:sp>
      <p:pic>
        <p:nvPicPr>
          <p:cNvPr id="14340" name="Picture 12" descr="C:\Users\clawrenc\Pictures\2013-08-23 pics 8 22 2013\pics 8 22 2013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89089"/>
            <a:ext cx="325913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E:\PHOTOS\DIVISION 06\WOOD FRAMING\Framing\Two Story Platform Fra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62350"/>
            <a:ext cx="32591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434428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209800" y="1185863"/>
            <a:ext cx="8039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FRAME CONSTRUCTION </a:t>
            </a:r>
            <a:r>
              <a:rPr lang="en-US" altLang="en-US" b="0" dirty="0">
                <a:solidFill>
                  <a:schemeClr val="tx1"/>
                </a:solidFill>
              </a:rPr>
              <a:t>–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b="0" dirty="0">
                <a:solidFill>
                  <a:schemeClr val="tx1"/>
                </a:solidFill>
              </a:rPr>
              <a:t>Exterior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b="0" dirty="0">
                <a:solidFill>
                  <a:schemeClr val="tx1"/>
                </a:solidFill>
              </a:rPr>
              <a:t>coatings do not change the construction class (for example:  brick veneer, metal clad).</a:t>
            </a:r>
          </a:p>
        </p:txBody>
      </p:sp>
      <p:pic>
        <p:nvPicPr>
          <p:cNvPr id="15363" name="Picture 2" descr="C:\Users\clawrenc\Pictures\12 18 2013\DSC059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13000"/>
            <a:ext cx="4064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ounded Rectangular Callout 2"/>
          <p:cNvSpPr>
            <a:spLocks noChangeArrowheads="1"/>
          </p:cNvSpPr>
          <p:nvPr/>
        </p:nvSpPr>
        <p:spPr bwMode="auto">
          <a:xfrm>
            <a:off x="7035800" y="2120900"/>
            <a:ext cx="3492500" cy="2146300"/>
          </a:xfrm>
          <a:prstGeom prst="wedgeRoundRectCallout">
            <a:avLst>
              <a:gd name="adj1" fmla="val -89148"/>
              <a:gd name="adj2" fmla="val 15514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Building is being held up</a:t>
            </a:r>
          </a:p>
          <a:p>
            <a:pPr eaLnBrk="1" hangingPunct="1"/>
            <a:r>
              <a:rPr lang="en-US" altLang="en-US" dirty="0"/>
              <a:t>by 2” x 4” wood studs, </a:t>
            </a:r>
          </a:p>
          <a:p>
            <a:pPr eaLnBrk="1" hangingPunct="1"/>
            <a:r>
              <a:rPr lang="en-US" altLang="en-US" dirty="0"/>
              <a:t>wood roof and wood floors.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Brick Veneer is a siding that </a:t>
            </a:r>
          </a:p>
          <a:p>
            <a:pPr eaLnBrk="1" hangingPunct="1"/>
            <a:r>
              <a:rPr lang="en-US" altLang="en-US" dirty="0"/>
              <a:t>does not provide any </a:t>
            </a:r>
          </a:p>
          <a:p>
            <a:pPr eaLnBrk="1" hangingPunct="1"/>
            <a:r>
              <a:rPr lang="en-US" altLang="en-US" dirty="0"/>
              <a:t>structural support.</a:t>
            </a:r>
          </a:p>
        </p:txBody>
      </p:sp>
      <p:pic>
        <p:nvPicPr>
          <p:cNvPr id="15365" name="Picture 3" descr="C:\Users\clawrenc\Pictures\12 18 2013\DSC059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386264"/>
            <a:ext cx="3530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ounded Rectangular Callout 3"/>
          <p:cNvSpPr>
            <a:spLocks noChangeArrowheads="1"/>
          </p:cNvSpPr>
          <p:nvPr/>
        </p:nvSpPr>
        <p:spPr bwMode="auto">
          <a:xfrm>
            <a:off x="2514600" y="4914900"/>
            <a:ext cx="3022600" cy="1460500"/>
          </a:xfrm>
          <a:prstGeom prst="wedgeRoundRectCallout">
            <a:avLst>
              <a:gd name="adj1" fmla="val 134153"/>
              <a:gd name="adj2" fmla="val -19866"/>
              <a:gd name="adj3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Building being held up</a:t>
            </a:r>
          </a:p>
          <a:p>
            <a:pPr eaLnBrk="1" hangingPunct="1"/>
            <a:r>
              <a:rPr lang="en-US" altLang="en-US" dirty="0"/>
              <a:t>by wood frame.  </a:t>
            </a:r>
          </a:p>
          <a:p>
            <a:pPr eaLnBrk="1" hangingPunct="1"/>
            <a:r>
              <a:rPr lang="en-US" altLang="en-US" dirty="0"/>
              <a:t>Metal siding does </a:t>
            </a:r>
          </a:p>
          <a:p>
            <a:pPr eaLnBrk="1" hangingPunct="1"/>
            <a:r>
              <a:rPr lang="en-US" altLang="en-US" dirty="0"/>
              <a:t>provide structural support. </a:t>
            </a:r>
          </a:p>
        </p:txBody>
      </p:sp>
    </p:spTree>
    <p:extLst>
      <p:ext uri="{BB962C8B-B14F-4D97-AF65-F5344CB8AC3E}">
        <p14:creationId xmlns:p14="http://schemas.microsoft.com/office/powerpoint/2010/main" val="39728541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879600" y="1739900"/>
            <a:ext cx="4192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solidFill>
                  <a:schemeClr val="tx1"/>
                </a:solidFill>
                <a:latin typeface="Arial Black" pitchFamily="34" charset="0"/>
              </a:rPr>
              <a:t>Joisted Masonry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879600" y="2940051"/>
            <a:ext cx="5054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Buildings with exterior walls of masonry or fire-resistive material</a:t>
            </a:r>
          </a:p>
          <a:p>
            <a:pPr eaLnBrk="1" hangingPunct="1"/>
            <a:r>
              <a:rPr lang="en-US" altLang="en-US" b="0" dirty="0">
                <a:solidFill>
                  <a:schemeClr val="tx1"/>
                </a:solidFill>
              </a:rPr>
              <a:t>(e.g.:  adobe, brick, concrete, gypsum block, hollow concrete block, stone, tile, or similar materials) rated for not less than 1 hour and with combustible floors and roofs.</a:t>
            </a:r>
          </a:p>
        </p:txBody>
      </p:sp>
      <p:pic>
        <p:nvPicPr>
          <p:cNvPr id="16388" name="Picture 3" descr="C:\Users\clawrenc\Pictures\12 18 2013\DSC059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35150"/>
            <a:ext cx="3314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690147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793876" y="1212850"/>
            <a:ext cx="3978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200" b="0" dirty="0">
                <a:solidFill>
                  <a:schemeClr val="tx1"/>
                </a:solidFill>
                <a:latin typeface="Arial Black" pitchFamily="34" charset="0"/>
              </a:rPr>
              <a:t>Joisted Masonry</a:t>
            </a:r>
          </a:p>
        </p:txBody>
      </p:sp>
      <p:pic>
        <p:nvPicPr>
          <p:cNvPr id="17411" name="Picture 2" descr="C:\Users\clawrenc\Pictures\12 18 2013\DSC059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6" y="1174751"/>
            <a:ext cx="37052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3987801"/>
            <a:ext cx="32258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ular Callout 4"/>
          <p:cNvSpPr>
            <a:spLocks noChangeArrowheads="1"/>
          </p:cNvSpPr>
          <p:nvPr/>
        </p:nvSpPr>
        <p:spPr bwMode="auto">
          <a:xfrm>
            <a:off x="2597150" y="3160714"/>
            <a:ext cx="2914650" cy="612775"/>
          </a:xfrm>
          <a:prstGeom prst="wedgeRectCallout">
            <a:avLst>
              <a:gd name="adj1" fmla="val 161412"/>
              <a:gd name="adj2" fmla="val -219472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Wood joisted floors </a:t>
            </a:r>
          </a:p>
          <a:p>
            <a:pPr eaLnBrk="1" hangingPunct="1"/>
            <a:r>
              <a:rPr lang="en-US" altLang="en-US" dirty="0"/>
              <a:t>supported by masonry walls</a:t>
            </a:r>
          </a:p>
        </p:txBody>
      </p:sp>
      <p:sp>
        <p:nvSpPr>
          <p:cNvPr id="17414" name="Rectangular Callout 9"/>
          <p:cNvSpPr>
            <a:spLocks noChangeArrowheads="1"/>
          </p:cNvSpPr>
          <p:nvPr/>
        </p:nvSpPr>
        <p:spPr bwMode="auto">
          <a:xfrm>
            <a:off x="2325688" y="4864101"/>
            <a:ext cx="2914650" cy="796925"/>
          </a:xfrm>
          <a:prstGeom prst="wedgeRectCallout">
            <a:avLst>
              <a:gd name="adj1" fmla="val 145398"/>
              <a:gd name="adj2" fmla="val -65944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 dirty="0"/>
              <a:t>Wood joisted roof </a:t>
            </a:r>
          </a:p>
          <a:p>
            <a:pPr eaLnBrk="1" hangingPunct="1"/>
            <a:r>
              <a:rPr lang="en-US" altLang="en-US" dirty="0"/>
              <a:t>supported by masonry </a:t>
            </a:r>
          </a:p>
          <a:p>
            <a:pPr eaLnBrk="1" hangingPunct="1"/>
            <a:r>
              <a:rPr lang="en-US" altLang="en-US" dirty="0"/>
              <a:t>(cinder block) walls</a:t>
            </a:r>
          </a:p>
        </p:txBody>
      </p:sp>
    </p:spTree>
    <p:extLst>
      <p:ext uri="{BB962C8B-B14F-4D97-AF65-F5344CB8AC3E}">
        <p14:creationId xmlns:p14="http://schemas.microsoft.com/office/powerpoint/2010/main" val="340751764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1" y="1497013"/>
            <a:ext cx="3910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Arial Black" pitchFamily="34" charset="0"/>
              </a:rPr>
              <a:t>Non-Combustible</a:t>
            </a:r>
            <a:endParaRPr lang="en-US" altLang="en-US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009776" y="2028826"/>
            <a:ext cx="79089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marL="342900" indent="-342900">
              <a:buFontTx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Buildings with exterior walls, floors, and roofs of noncombustible or slow-burning materials;</a:t>
            </a:r>
          </a:p>
          <a:p>
            <a:pPr marL="342900" indent="-342900">
              <a:buFontTx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Building supports of non-combustible or slow-burning materials; </a:t>
            </a:r>
          </a:p>
          <a:p>
            <a:pPr marL="342900" indent="-342900">
              <a:buFontTx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Non-combustible or slow-burning roof decks on non-combustible or slow-burning supports regardless of the type of insulation on the roof surface. </a:t>
            </a: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4894263"/>
            <a:ext cx="311150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3" descr="C:\Users\clawrenc\Pictures\2009 pictures\3-25-2009\DSC004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935039"/>
            <a:ext cx="50101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38" y="4767263"/>
            <a:ext cx="2493962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83372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298700" y="1550988"/>
            <a:ext cx="34353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tx1"/>
                </a:solidFill>
                <a:latin typeface="Arial Black" pitchFamily="34" charset="0"/>
              </a:rPr>
              <a:t>Non-Combustible</a:t>
            </a:r>
            <a:endParaRPr lang="en-US" altLang="en-US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320801"/>
            <a:ext cx="41783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84600"/>
            <a:ext cx="40005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ular Callout 4"/>
          <p:cNvSpPr>
            <a:spLocks noChangeArrowheads="1"/>
          </p:cNvSpPr>
          <p:nvPr/>
        </p:nvSpPr>
        <p:spPr bwMode="auto">
          <a:xfrm>
            <a:off x="2717800" y="2362200"/>
            <a:ext cx="2597150" cy="1041400"/>
          </a:xfrm>
          <a:prstGeom prst="wedgeRectCallout">
            <a:avLst>
              <a:gd name="adj1" fmla="val 119051"/>
              <a:gd name="adj2" fmla="val -40528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/>
              <a:t>Building roof </a:t>
            </a:r>
          </a:p>
          <a:p>
            <a:pPr algn="ctr" eaLnBrk="1" hangingPunct="1"/>
            <a:r>
              <a:rPr lang="en-US" altLang="en-US" b="1" dirty="0"/>
              <a:t>supported by </a:t>
            </a:r>
          </a:p>
          <a:p>
            <a:pPr algn="ctr" eaLnBrk="1" hangingPunct="1"/>
            <a:r>
              <a:rPr lang="en-US" altLang="en-US" b="1" dirty="0"/>
              <a:t>metal trusses.</a:t>
            </a:r>
          </a:p>
        </p:txBody>
      </p:sp>
      <p:sp>
        <p:nvSpPr>
          <p:cNvPr id="19462" name="Rectangular Callout 5"/>
          <p:cNvSpPr>
            <a:spLocks noChangeArrowheads="1"/>
          </p:cNvSpPr>
          <p:nvPr/>
        </p:nvSpPr>
        <p:spPr bwMode="auto">
          <a:xfrm>
            <a:off x="7251700" y="4813300"/>
            <a:ext cx="2819400" cy="1422400"/>
          </a:xfrm>
          <a:prstGeom prst="wedgeRectCallout">
            <a:avLst>
              <a:gd name="adj1" fmla="val -162685"/>
              <a:gd name="adj2" fmla="val -464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/>
              <a:t>Building Class does not</a:t>
            </a:r>
          </a:p>
          <a:p>
            <a:pPr algn="ctr" eaLnBrk="1" hangingPunct="1"/>
            <a:r>
              <a:rPr lang="en-US" altLang="en-US" b="1" dirty="0"/>
              <a:t>change because of </a:t>
            </a:r>
          </a:p>
          <a:p>
            <a:pPr algn="ctr" eaLnBrk="1" hangingPunct="1"/>
            <a:r>
              <a:rPr lang="en-US" altLang="en-US" b="1" dirty="0"/>
              <a:t>exterior covering.</a:t>
            </a:r>
          </a:p>
        </p:txBody>
      </p:sp>
    </p:spTree>
    <p:extLst>
      <p:ext uri="{BB962C8B-B14F-4D97-AF65-F5344CB8AC3E}">
        <p14:creationId xmlns:p14="http://schemas.microsoft.com/office/powerpoint/2010/main" val="4075718376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828800" y="4000500"/>
            <a:ext cx="850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796D6B"/>
                </a:solidFill>
                <a:latin typeface="Arial" pitchFamily="34" charset="0"/>
              </a:defRPr>
            </a:lvl1pPr>
            <a:lvl2pPr>
              <a:defRPr sz="2300">
                <a:solidFill>
                  <a:srgbClr val="796D6B"/>
                </a:solidFill>
                <a:latin typeface="Arial" pitchFamily="34" charset="0"/>
              </a:defRPr>
            </a:lvl2pPr>
            <a:lvl3pPr>
              <a:defRPr sz="2200">
                <a:solidFill>
                  <a:srgbClr val="796D6B"/>
                </a:solidFill>
                <a:latin typeface="Arial" pitchFamily="34" charset="0"/>
              </a:defRPr>
            </a:lvl3pPr>
            <a:lvl4pPr>
              <a:defRPr sz="2700">
                <a:solidFill>
                  <a:srgbClr val="A19795"/>
                </a:solidFill>
                <a:latin typeface="Arial" pitchFamily="34" charset="0"/>
              </a:defRPr>
            </a:lvl4pPr>
            <a:lvl5pPr>
              <a:defRPr sz="2700">
                <a:solidFill>
                  <a:srgbClr val="A19795"/>
                </a:solidFill>
                <a:latin typeface="Arial" pitchFamily="34" charset="0"/>
              </a:defRPr>
            </a:lvl5pPr>
            <a:lvl6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6pPr>
            <a:lvl7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7pPr>
            <a:lvl8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8pPr>
            <a:lvl9pPr eaLnBrk="0" hangingPunct="0">
              <a:defRPr sz="2700">
                <a:solidFill>
                  <a:srgbClr val="A19795"/>
                </a:solidFill>
                <a:latin typeface="Arial" pitchFamily="34" charset="0"/>
              </a:defRPr>
            </a:lvl9pPr>
          </a:lstStyle>
          <a:p>
            <a:pPr marL="342900" indent="-342900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Buildings with exterior walls of masonry — not less than four inches thick; or </a:t>
            </a:r>
          </a:p>
          <a:p>
            <a:pPr marL="342900" indent="-342900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Buildings with exterior walls of fire-resistive construction — with a rating of not less than one hour, and </a:t>
            </a:r>
          </a:p>
          <a:p>
            <a:pPr marL="342900" indent="-342900">
              <a:buClr>
                <a:srgbClr val="009900"/>
              </a:buClr>
              <a:buFontTx/>
              <a:buChar char="•"/>
            </a:pPr>
            <a:r>
              <a:rPr lang="en-US" altLang="en-US" sz="2000" b="0" dirty="0">
                <a:solidFill>
                  <a:schemeClr val="tx1"/>
                </a:solidFill>
              </a:rPr>
              <a:t>Non-combustible or slow-burning floors and roofs — regardless of the type of insulation on the roof surface. 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676400" y="2439988"/>
            <a:ext cx="431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Masonry Non-Combustible</a:t>
            </a: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1036638"/>
            <a:ext cx="421005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34920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ASAssetContentType" ma:contentTypeID="0x010100B2029F26138C4BFDA158A626F91E876A00D300A6809017204DB14439108461C68A" ma:contentTypeVersion="66" ma:contentTypeDescription="This is used to create DOAS Asset Library" ma:contentTypeScope="" ma:versionID="c93cfbde824fdade12d93436ae2cb4ab">
  <xsd:schema xmlns:xsd="http://www.w3.org/2001/XMLSchema" xmlns:xs="http://www.w3.org/2001/XMLSchema" xmlns:p="http://schemas.microsoft.com/office/2006/metadata/properties" xmlns:ns2="0726195c-4e5f-403b-b0e6-5bc4fc6a495f" xmlns:ns3="64719721-3f2e-4037-a826-7fe00fbc2e3c" targetNamespace="http://schemas.microsoft.com/office/2006/metadata/properties" ma:root="true" ma:fieldsID="2cc865243443e4d381fc2696fa0243e6" ns2:_="" ns3:_="">
    <xsd:import namespace="0726195c-4e5f-403b-b0e6-5bc4fc6a495f"/>
    <xsd:import namespace="64719721-3f2e-4037-a826-7fe00fbc2e3c"/>
    <xsd:element name="properties">
      <xsd:complexType>
        <xsd:sequence>
          <xsd:element name="documentManagement">
            <xsd:complexType>
              <xsd:all>
                <xsd:element ref="ns2:CategoryDoc"/>
                <xsd:element ref="ns2:EffectiveDate"/>
                <xsd:element ref="ns2:DocumentDescription"/>
                <xsd:element ref="ns2:DisplayPriority" minOccurs="0"/>
                <xsd:element ref="ns3:b814ba249d91463a8222dc7318a2e120" minOccurs="0"/>
                <xsd:element ref="ns3:TaxCatchAll" minOccurs="0"/>
                <xsd:element ref="ns3:TaxCatchAllLabel" minOccurs="0"/>
                <xsd:element ref="ns3:TaxKeywordTaxHTField" minOccurs="0"/>
                <xsd:element ref="ns3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6195c-4e5f-403b-b0e6-5bc4fc6a495f" elementFormDefault="qualified">
    <xsd:import namespace="http://schemas.microsoft.com/office/2006/documentManagement/types"/>
    <xsd:import namespace="http://schemas.microsoft.com/office/infopath/2007/PartnerControls"/>
    <xsd:element name="CategoryDoc" ma:index="8" ma:displayName="Document Category" ma:default="Category 1" ma:description="" ma:format="Dropdown" ma:internalName="CategoryDoc">
      <xsd:simpleType>
        <xsd:restriction base="dms:Choice">
          <xsd:enumeration value="Category 1"/>
          <xsd:enumeration value="Category 2"/>
          <xsd:enumeration value="Category 3"/>
        </xsd:restriction>
      </xsd:simpleType>
    </xsd:element>
    <xsd:element name="EffectiveDate" ma:index="9" ma:displayName="Effective Date" ma:default="[today]" ma:description="" ma:format="DateTime" ma:internalName="EffectiveDate">
      <xsd:simpleType>
        <xsd:restriction base="dms:DateTime"/>
      </xsd:simpleType>
    </xsd:element>
    <xsd:element name="DocumentDescription" ma:index="10" ma:displayName="Document Description" ma:description="Note" ma:internalName="DocumentDescription">
      <xsd:simpleType>
        <xsd:restriction base="dms:Note">
          <xsd:maxLength value="255"/>
        </xsd:restriction>
      </xsd:simpleType>
    </xsd:element>
    <xsd:element name="DisplayPriority" ma:index="11" nillable="true" ma:displayName="Display Priority" ma:format="Dropdown" ma:internalName="DisplayPriority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19721-3f2e-4037-a826-7fe00fbc2e3c" elementFormDefault="qualified">
    <xsd:import namespace="http://schemas.microsoft.com/office/2006/documentManagement/types"/>
    <xsd:import namespace="http://schemas.microsoft.com/office/infopath/2007/PartnerControls"/>
    <xsd:element name="b814ba249d91463a8222dc7318a2e120" ma:index="12" ma:taxonomy="true" ma:internalName="b814ba249d91463a8222dc7318a2e120" ma:taxonomyFieldName="BusinessServices" ma:displayName="Business Services" ma:readOnly="false" ma:default="" ma:fieldId="{b814ba24-9d91-463a-8222-dc7318a2e120}" ma:sspId="24303319-78b4-4866-9de0-bde40737f1d8" ma:termSetId="c54f94ba-c49d-48e8-b789-4a89780f2686" ma:anchorId="3e0b3416-4f48-409d-9643-5ee8099d9f4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085d1ce-44a5-47b0-af7a-48aa3d02d715}" ma:internalName="TaxCatchAll" ma:showField="CatchAllData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085d1ce-44a5-47b0-af7a-48aa3d02d715}" ma:internalName="TaxCatchAllLabel" ma:readOnly="true" ma:showField="CatchAllDataLabel" ma:web="0726195c-4e5f-403b-b0e6-5bc4fc6a49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ivision" ma:index="18" nillable="true" ma:displayName="Division" ma:description="" ma:internalName="Divi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24303319-78b4-4866-9de0-bde40737f1d8" ContentTypeId="0x010100B2029F26138C4BFDA158A626F91E876A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719721-3f2e-4037-a826-7fe00fbc2e3c">
      <Value>69</Value>
    </TaxCatchAll>
    <EffectiveDate xmlns="0726195c-4e5f-403b-b0e6-5bc4fc6a495f">2022-01-25T19:33:00+00:00</EffectiveDate>
    <Division xmlns="64719721-3f2e-4037-a826-7fe00fbc2e3c">DOAS RMS I</Division>
    <CategoryDoc xmlns="0726195c-4e5f-403b-b0e6-5bc4fc6a495f">Category 1</CategoryDoc>
    <b814ba249d91463a8222dc7318a2e120 xmlns="64719721-3f2e-4037-a826-7fe00fbc2e3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Property Insurance</TermName>
          <TermId xmlns="http://schemas.microsoft.com/office/infopath/2007/PartnerControls">d49bfc93-f689-4868-9b8e-f6c796799331</TermId>
        </TermInfo>
      </Terms>
    </b814ba249d91463a8222dc7318a2e120>
    <DocumentDescription xmlns="0726195c-4e5f-403b-b0e6-5bc4fc6a495f">DOAS RMS ISO Building Classification</DocumentDescription>
    <TaxKeywordTaxHTField xmlns="64719721-3f2e-4037-a826-7fe00fbc2e3c">
      <Terms xmlns="http://schemas.microsoft.com/office/infopath/2007/PartnerControls"/>
    </TaxKeywordTaxHTField>
    <DisplayPriority xmlns="0726195c-4e5f-403b-b0e6-5bc4fc6a495f">2</DisplayPriority>
  </documentManagement>
</p:properties>
</file>

<file path=customXml/itemProps1.xml><?xml version="1.0" encoding="utf-8"?>
<ds:datastoreItem xmlns:ds="http://schemas.openxmlformats.org/officeDocument/2006/customXml" ds:itemID="{F2F7A0D6-2A52-4379-A0B9-55B2114C0185}"/>
</file>

<file path=customXml/itemProps2.xml><?xml version="1.0" encoding="utf-8"?>
<ds:datastoreItem xmlns:ds="http://schemas.openxmlformats.org/officeDocument/2006/customXml" ds:itemID="{0246C51C-87F4-4154-A10E-AD6F3E5BF3DB}"/>
</file>

<file path=customXml/itemProps3.xml><?xml version="1.0" encoding="utf-8"?>
<ds:datastoreItem xmlns:ds="http://schemas.openxmlformats.org/officeDocument/2006/customXml" ds:itemID="{0FE94FD8-2AB5-44A1-A58E-7EB5A17F7381}"/>
</file>

<file path=customXml/itemProps4.xml><?xml version="1.0" encoding="utf-8"?>
<ds:datastoreItem xmlns:ds="http://schemas.openxmlformats.org/officeDocument/2006/customXml" ds:itemID="{37A6C194-0C6A-4C5F-9D56-978EFCEF1529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655</Words>
  <Application>Microsoft Office PowerPoint</Application>
  <PresentationFormat>Widescreen</PresentationFormat>
  <Paragraphs>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Ann</dc:creator>
  <cp:keywords/>
  <cp:lastModifiedBy>Thompson, Ann</cp:lastModifiedBy>
  <cp:revision>1</cp:revision>
  <dcterms:created xsi:type="dcterms:W3CDTF">2022-01-20T18:52:23Z</dcterms:created>
  <dcterms:modified xsi:type="dcterms:W3CDTF">2022-01-20T18:58:09Z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0x010100B2029F26138C4BFDA158A626F91E876A00D300A6809017204DB14439108461C68A</vt:lpwstr>
  </property>
  <property fmtid="{D5CDD505-2E9C-101B-9397-08002B2CF9AE}" pid="3" name="TaxKeyword">
    <vt:lpwstr/>
  </property>
  <property fmtid="{D5CDD505-2E9C-101B-9397-08002B2CF9AE}" pid="4" name="BusinessServices">
    <vt:lpwstr>69;#Property Insurance|d49bfc93-f689-4868-9b8e-f6c796799331</vt:lpwstr>
  </property>
  <property fmtid="{D5CDD505-2E9C-101B-9397-08002B2CF9AE}" pid="5" name="PromotedResultKeyword">
    <vt:lpwstr>DOAS RMS ISO Building Classification</vt:lpwstr>
  </property>
</Properties>
</file>